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0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-17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interSettings" Target="printerSettings/printerSettings1.bin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D68CC4-AD29-4143-9F91-FF5BF7D35850}" type="datetimeFigureOut">
              <a:rPr lang="en-US" smtClean="0"/>
              <a:t>12/06/13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C45003-2B86-E144-B668-E2D3B2501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7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Shape 318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1168630" y="697230"/>
            <a:ext cx="4673906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</p:spPr>
        <p:txBody>
          <a:bodyPr lIns="93162" tIns="93162" rIns="93162" bIns="9316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F466F-BDA4-4F18-9C7B-FF0A9A1B0E80}" type="datetime1">
              <a:rPr lang="en-US" smtClean="0"/>
              <a:pPr/>
              <a:t>12/06/13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4290-6522-4139-852E-05BD9E7F0D2E}" type="datetime1">
              <a:rPr lang="en-US" smtClean="0"/>
              <a:pPr/>
              <a:t>12/06/13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55F9-81EA-47C5-8059-9E5C2B437C70}" type="datetime1">
              <a:rPr lang="en-US" smtClean="0"/>
              <a:pPr/>
              <a:t>12/06/13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x" type="tx">
  <p:cSld name="tx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marL="742950" indent="-285750" rtl="0">
              <a:defRPr/>
            </a:lvl2pPr>
            <a:lvl3pPr marL="1143000" indent="-228600" rtl="0">
              <a:defRPr/>
            </a:lvl3pPr>
            <a:lvl4pPr marL="1600200" indent="-228600"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8705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607B-A47E-422C-9BEF-122CCDB7C526}" type="datetime1">
              <a:rPr lang="en-US" smtClean="0"/>
              <a:pPr/>
              <a:t>12/06/13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9A7CB-BEE6-4F99-898E-913F06E8E125}" type="datetime1">
              <a:rPr lang="en-US" smtClean="0"/>
              <a:pPr/>
              <a:t>12/06/13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E300C-6FC5-4FC3-AF1A-075E4F50620D}" type="datetime1">
              <a:rPr lang="en-US" smtClean="0"/>
              <a:pPr/>
              <a:t>12/06/13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95D-4A77-4DEB-B04C-9F4282A8BC04}" type="datetime1">
              <a:rPr lang="en-US" smtClean="0"/>
              <a:pPr/>
              <a:t>12/06/13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8685-4D0C-42D5-8013-B5904CD1FCBC}" type="datetime1">
              <a:rPr lang="en-US" smtClean="0"/>
              <a:pPr/>
              <a:t>12/06/13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26C0-9885-4BA9-BBFA-A52CBFEBB775}" type="datetime1">
              <a:rPr lang="en-US" smtClean="0"/>
              <a:pPr/>
              <a:t>12/06/13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E1B38-C5EB-4D66-9137-0AFE9CDEDE8F}" type="datetime1">
              <a:rPr lang="en-US" smtClean="0"/>
              <a:pPr/>
              <a:t>12/06/13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12/06/13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27B613C-1AD7-49D3-885D-F654C5CDBAA6}" type="datetime1">
              <a:rPr lang="en-US" smtClean="0"/>
              <a:pPr/>
              <a:t>12/06/13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  <p:sldLayoutId id="2147483954" r:id="rId4"/>
    <p:sldLayoutId id="2147483955" r:id="rId5"/>
    <p:sldLayoutId id="2147483956" r:id="rId6"/>
    <p:sldLayoutId id="2147483957" r:id="rId7"/>
    <p:sldLayoutId id="2147483958" r:id="rId8"/>
    <p:sldLayoutId id="2147483959" r:id="rId9"/>
    <p:sldLayoutId id="2147483960" r:id="rId10"/>
    <p:sldLayoutId id="2147483961" r:id="rId11"/>
    <p:sldLayoutId id="2147483962" r:id="rId12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4" Type="http://schemas.openxmlformats.org/officeDocument/2006/relationships/image" Target="../media/image31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FlashmUTT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HALOUI Amine, ISAAC Nicolas, JALOUZET </a:t>
            </a:r>
            <a:r>
              <a:rPr lang="en-US" dirty="0" err="1" smtClean="0"/>
              <a:t>Jérémie</a:t>
            </a:r>
            <a:r>
              <a:rPr lang="en-US" dirty="0" smtClean="0"/>
              <a:t>, OUADGHIRI Mohamed </a:t>
            </a:r>
            <a:r>
              <a:rPr lang="en-US" dirty="0" smtClean="0"/>
              <a:t>–</a:t>
            </a:r>
            <a:r>
              <a:rPr lang="en-US" dirty="0" smtClean="0"/>
              <a:t> SABOURIN Jean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767840" y="6299200"/>
            <a:ext cx="646176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IF11 </a:t>
            </a:r>
            <a:r>
              <a:rPr lang="en-US" dirty="0" smtClean="0"/>
              <a:t>–</a:t>
            </a:r>
            <a:r>
              <a:rPr lang="fr-FR" dirty="0" smtClean="0"/>
              <a:t> EDI et commerce électronique </a:t>
            </a:r>
            <a:r>
              <a:rPr lang="en-US" dirty="0" smtClean="0"/>
              <a:t>–</a:t>
            </a:r>
            <a:r>
              <a:rPr lang="fr-FR" dirty="0" smtClean="0"/>
              <a:t> Jean-Pierre Cahier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078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Etat</a:t>
            </a:r>
            <a:r>
              <a:rPr lang="en-US" dirty="0" smtClean="0"/>
              <a:t> de </a:t>
            </a:r>
            <a:r>
              <a:rPr lang="en-US" dirty="0" err="1" smtClean="0"/>
              <a:t>l’art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 Where to</a:t>
            </a:r>
            <a:endParaRPr lang="en-US" dirty="0"/>
          </a:p>
        </p:txBody>
      </p:sp>
      <p:sp>
        <p:nvSpPr>
          <p:cNvPr id="4" name="Shape 66"/>
          <p:cNvSpPr/>
          <p:nvPr/>
        </p:nvSpPr>
        <p:spPr>
          <a:xfrm>
            <a:off x="0" y="2650550"/>
            <a:ext cx="2952750" cy="31813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sp>
        <p:nvSpPr>
          <p:cNvPr id="5" name="Shape 67"/>
          <p:cNvSpPr/>
          <p:nvPr/>
        </p:nvSpPr>
        <p:spPr>
          <a:xfrm>
            <a:off x="3000437" y="2493387"/>
            <a:ext cx="3038475" cy="34956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6" name="Shape 68"/>
          <p:cNvSpPr/>
          <p:nvPr/>
        </p:nvSpPr>
        <p:spPr>
          <a:xfrm>
            <a:off x="6124562" y="2645787"/>
            <a:ext cx="3019425" cy="3190875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03453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Etat</a:t>
            </a:r>
            <a:r>
              <a:rPr lang="en-US" dirty="0" smtClean="0"/>
              <a:t> de </a:t>
            </a:r>
            <a:r>
              <a:rPr lang="en-US" dirty="0" err="1" smtClean="0"/>
              <a:t>l’art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" dirty="0"/>
              <a:t>Application around me</a:t>
            </a:r>
            <a:endParaRPr lang="en-US" dirty="0"/>
          </a:p>
        </p:txBody>
      </p:sp>
      <p:sp>
        <p:nvSpPr>
          <p:cNvPr id="7" name="Shape 75"/>
          <p:cNvSpPr/>
          <p:nvPr/>
        </p:nvSpPr>
        <p:spPr>
          <a:xfrm>
            <a:off x="-193266" y="2181225"/>
            <a:ext cx="3048000" cy="42195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sp>
        <p:nvSpPr>
          <p:cNvPr id="8" name="Shape 76"/>
          <p:cNvSpPr/>
          <p:nvPr/>
        </p:nvSpPr>
        <p:spPr>
          <a:xfrm>
            <a:off x="3044859" y="2880963"/>
            <a:ext cx="3048000" cy="19812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9" name="Shape 77"/>
          <p:cNvSpPr/>
          <p:nvPr/>
        </p:nvSpPr>
        <p:spPr>
          <a:xfrm>
            <a:off x="6228184" y="2291513"/>
            <a:ext cx="3028950" cy="29337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21270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Etat</a:t>
            </a:r>
            <a:r>
              <a:rPr lang="en-US" dirty="0" smtClean="0"/>
              <a:t> de </a:t>
            </a:r>
            <a:r>
              <a:rPr lang="en-US" dirty="0" err="1" smtClean="0"/>
              <a:t>l’art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" dirty="0"/>
              <a:t>Application </a:t>
            </a:r>
            <a:r>
              <a:rPr lang="fr-FR" dirty="0" smtClean="0"/>
              <a:t>pages jaunes</a:t>
            </a:r>
            <a:endParaRPr lang="en-US" dirty="0"/>
          </a:p>
        </p:txBody>
      </p:sp>
      <p:sp>
        <p:nvSpPr>
          <p:cNvPr id="10" name="Shape 84"/>
          <p:cNvSpPr/>
          <p:nvPr/>
        </p:nvSpPr>
        <p:spPr>
          <a:xfrm>
            <a:off x="1153587" y="2050437"/>
            <a:ext cx="3019425" cy="389572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sp>
        <p:nvSpPr>
          <p:cNvPr id="11" name="Shape 85"/>
          <p:cNvSpPr/>
          <p:nvPr/>
        </p:nvSpPr>
        <p:spPr>
          <a:xfrm>
            <a:off x="4863162" y="2050450"/>
            <a:ext cx="3057525" cy="40671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755388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274642"/>
            <a:ext cx="8229600" cy="477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 sz="2400"/>
              <a:t>Modèle d'acteurs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457200" y="902350"/>
            <a:ext cx="8229600" cy="5665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fr"/>
              <a:t>Les rôles associés aux acteurs :</a:t>
            </a:r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Organisations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Organisations utilisatrices de la plate-forme la plate-forme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Organisation acheteurs des statistiques réalisées par les développeurs de la plate-forme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Développeurs de la plate-forme</a:t>
            </a:r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Clients finaux</a:t>
            </a:r>
          </a:p>
          <a:p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186732031"/>
      </p:ext>
    </p:extLst>
  </p:cSld>
  <p:clrMapOvr>
    <a:masterClrMapping/>
  </p:clrMapOvr>
  <p:transition xmlns:p14="http://schemas.microsoft.com/office/powerpoint/2010/main"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457200" y="274646"/>
            <a:ext cx="8229600" cy="765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Modèle d'acteurs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457200" y="1319450"/>
            <a:ext cx="8229600" cy="524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fr"/>
              <a:t>Organisations:</a:t>
            </a:r>
          </a:p>
        </p:txBody>
      </p:sp>
      <p:sp>
        <p:nvSpPr>
          <p:cNvPr id="98" name="Shape 98"/>
          <p:cNvSpPr/>
          <p:nvPr/>
        </p:nvSpPr>
        <p:spPr>
          <a:xfrm>
            <a:off x="176200" y="2162412"/>
            <a:ext cx="8791575" cy="41052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119281796"/>
      </p:ext>
    </p:extLst>
  </p:cSld>
  <p:clrMapOvr>
    <a:masterClrMapping/>
  </p:clrMapOvr>
  <p:transition xmlns:p14="http://schemas.microsoft.com/office/powerpoint/2010/main"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57200" y="274644"/>
            <a:ext cx="8229600" cy="653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Modèles d'acteurs</a:t>
            </a:r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457200" y="1134975"/>
            <a:ext cx="8229600" cy="54329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fr"/>
              <a:t>Développeurs de la plate-forme</a:t>
            </a:r>
          </a:p>
        </p:txBody>
      </p:sp>
      <p:sp>
        <p:nvSpPr>
          <p:cNvPr id="105" name="Shape 105"/>
          <p:cNvSpPr/>
          <p:nvPr/>
        </p:nvSpPr>
        <p:spPr>
          <a:xfrm>
            <a:off x="457200" y="1858025"/>
            <a:ext cx="7916750" cy="489132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058272886"/>
      </p:ext>
    </p:extLst>
  </p:cSld>
  <p:clrMapOvr>
    <a:masterClrMapping/>
  </p:clrMapOvr>
  <p:transition xmlns:p14="http://schemas.microsoft.com/office/powerpoint/2010/main"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457200" y="274646"/>
            <a:ext cx="8229600" cy="765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Modèle d'acteurs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457200" y="1040550"/>
            <a:ext cx="8229600" cy="5527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fr"/>
              <a:t>Clients finaux</a:t>
            </a:r>
          </a:p>
        </p:txBody>
      </p:sp>
      <p:sp>
        <p:nvSpPr>
          <p:cNvPr id="112" name="Shape 112"/>
          <p:cNvSpPr/>
          <p:nvPr/>
        </p:nvSpPr>
        <p:spPr>
          <a:xfrm>
            <a:off x="457200" y="2347448"/>
            <a:ext cx="7740823" cy="383349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553863855"/>
      </p:ext>
    </p:extLst>
  </p:cSld>
  <p:clrMapOvr>
    <a:masterClrMapping/>
  </p:clrMapOvr>
  <p:transition xmlns:p14="http://schemas.microsoft.com/office/powerpoint/2010/main"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Présentation des fonctionnalités</a:t>
            </a:r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Rechercher une entreprise</a:t>
            </a:r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Calcul Itinéraire</a:t>
            </a:r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Flasher un QRcode</a:t>
            </a:r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Participer à un évènement</a:t>
            </a:r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Noter un commerce - Gagner des points de fidélités</a:t>
            </a:r>
          </a:p>
          <a:p>
            <a:endParaRPr lang="fr"/>
          </a:p>
        </p:txBody>
      </p:sp>
    </p:spTree>
    <p:extLst>
      <p:ext uri="{BB962C8B-B14F-4D97-AF65-F5344CB8AC3E}">
        <p14:creationId xmlns:p14="http://schemas.microsoft.com/office/powerpoint/2010/main" val="3781573515"/>
      </p:ext>
    </p:extLst>
  </p:cSld>
  <p:clrMapOvr>
    <a:masterClrMapping/>
  </p:clrMapOvr>
  <p:transition xmlns:p14="http://schemas.microsoft.com/office/powerpoint/2010/main"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457200" y="274643"/>
            <a:ext cx="8229600" cy="525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Présentation des fonctionnalités</a:t>
            </a:r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457200" y="799950"/>
            <a:ext cx="8229600" cy="5858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fr"/>
              <a:t>Rechercher une entreprise 1/2</a:t>
            </a:r>
          </a:p>
        </p:txBody>
      </p:sp>
      <p:sp>
        <p:nvSpPr>
          <p:cNvPr id="125" name="Shape 125"/>
          <p:cNvSpPr/>
          <p:nvPr/>
        </p:nvSpPr>
        <p:spPr>
          <a:xfrm>
            <a:off x="826173" y="1347825"/>
            <a:ext cx="3050824" cy="544035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26" name="Shape 126"/>
          <p:cNvSpPr/>
          <p:nvPr/>
        </p:nvSpPr>
        <p:spPr>
          <a:xfrm>
            <a:off x="5164137" y="1312912"/>
            <a:ext cx="3050824" cy="551017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334638490"/>
      </p:ext>
    </p:extLst>
  </p:cSld>
  <p:clrMapOvr>
    <a:masterClrMapping/>
  </p:clrMapOvr>
  <p:transition xmlns:p14="http://schemas.microsoft.com/office/powerpoint/2010/main"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457200" y="98196"/>
            <a:ext cx="8229600" cy="814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Présentation des fonctionnalités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457200" y="912400"/>
            <a:ext cx="8229600" cy="5743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fr"/>
              <a:t>Rechercher une entreprise 2/2 </a:t>
            </a:r>
          </a:p>
        </p:txBody>
      </p:sp>
      <p:sp>
        <p:nvSpPr>
          <p:cNvPr id="133" name="Shape 133"/>
          <p:cNvSpPr/>
          <p:nvPr/>
        </p:nvSpPr>
        <p:spPr>
          <a:xfrm>
            <a:off x="1125550" y="1590999"/>
            <a:ext cx="2885300" cy="518679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34" name="Shape 134"/>
          <p:cNvSpPr/>
          <p:nvPr/>
        </p:nvSpPr>
        <p:spPr>
          <a:xfrm>
            <a:off x="4618750" y="1720700"/>
            <a:ext cx="2636650" cy="4927375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005343028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 et </a:t>
            </a:r>
            <a:r>
              <a:rPr lang="en-US" dirty="0" err="1" smtClean="0"/>
              <a:t>problématique</a:t>
            </a:r>
            <a:endParaRPr lang="en-US" dirty="0" smtClean="0"/>
          </a:p>
          <a:p>
            <a:r>
              <a:rPr lang="en-US" dirty="0" err="1" smtClean="0"/>
              <a:t>Etat</a:t>
            </a:r>
            <a:r>
              <a:rPr lang="en-US" dirty="0" smtClean="0"/>
              <a:t> de </a:t>
            </a:r>
            <a:r>
              <a:rPr lang="en-US" dirty="0" err="1" smtClean="0"/>
              <a:t>l’art</a:t>
            </a:r>
            <a:endParaRPr lang="en-US" dirty="0" smtClean="0"/>
          </a:p>
          <a:p>
            <a:r>
              <a:rPr lang="en-US" dirty="0" smtClean="0"/>
              <a:t>Public </a:t>
            </a:r>
            <a:r>
              <a:rPr lang="en-US" dirty="0" err="1" smtClean="0"/>
              <a:t>cible</a:t>
            </a:r>
            <a:endParaRPr lang="en-US" dirty="0" smtClean="0"/>
          </a:p>
          <a:p>
            <a:r>
              <a:rPr lang="en-US" dirty="0" err="1" smtClean="0"/>
              <a:t>Modèle</a:t>
            </a:r>
            <a:r>
              <a:rPr lang="en-US" dirty="0" smtClean="0"/>
              <a:t> </a:t>
            </a:r>
            <a:r>
              <a:rPr lang="en-US" dirty="0" err="1" smtClean="0"/>
              <a:t>d’acteurs</a:t>
            </a:r>
            <a:endParaRPr lang="en-US" dirty="0" smtClean="0"/>
          </a:p>
          <a:p>
            <a:r>
              <a:rPr lang="en-US" dirty="0" err="1" smtClean="0"/>
              <a:t>Présentation</a:t>
            </a:r>
            <a:r>
              <a:rPr lang="en-US" dirty="0" smtClean="0"/>
              <a:t> des </a:t>
            </a:r>
            <a:r>
              <a:rPr lang="en-US" dirty="0" err="1" smtClean="0"/>
              <a:t>fonctionnalités</a:t>
            </a:r>
            <a:endParaRPr lang="en-US" dirty="0" smtClean="0"/>
          </a:p>
          <a:p>
            <a:r>
              <a:rPr lang="en-US" dirty="0" err="1" smtClean="0"/>
              <a:t>Scénarios</a:t>
            </a:r>
            <a:endParaRPr lang="en-US" dirty="0" smtClean="0"/>
          </a:p>
          <a:p>
            <a:r>
              <a:rPr lang="en-US" dirty="0" smtClean="0"/>
              <a:t>Architecture de </a:t>
            </a:r>
            <a:r>
              <a:rPr lang="en-US" dirty="0" err="1" smtClean="0"/>
              <a:t>l’application</a:t>
            </a:r>
            <a:endParaRPr lang="en-US" dirty="0" smtClean="0"/>
          </a:p>
          <a:p>
            <a:r>
              <a:rPr lang="en-US" dirty="0" smtClean="0"/>
              <a:t>Business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8508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457200" y="274644"/>
            <a:ext cx="8229600" cy="57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Présentation des fonctionnalités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457200" y="950475"/>
            <a:ext cx="8229600" cy="5617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fr"/>
              <a:t>Calcul itinéraire</a:t>
            </a:r>
          </a:p>
        </p:txBody>
      </p:sp>
      <p:sp>
        <p:nvSpPr>
          <p:cNvPr id="141" name="Shape 141"/>
          <p:cNvSpPr/>
          <p:nvPr/>
        </p:nvSpPr>
        <p:spPr>
          <a:xfrm>
            <a:off x="4069300" y="878700"/>
            <a:ext cx="3370074" cy="606492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584468734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741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Présentation des fonctionnalités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457200" y="609300"/>
            <a:ext cx="8229600" cy="56393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fr"/>
              <a:t>Flasher un QRcode</a:t>
            </a:r>
          </a:p>
        </p:txBody>
      </p:sp>
      <p:sp>
        <p:nvSpPr>
          <p:cNvPr id="148" name="Shape 148"/>
          <p:cNvSpPr/>
          <p:nvPr/>
        </p:nvSpPr>
        <p:spPr>
          <a:xfrm>
            <a:off x="-76975" y="1085525"/>
            <a:ext cx="3201924" cy="57724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49" name="Shape 149"/>
          <p:cNvSpPr/>
          <p:nvPr/>
        </p:nvSpPr>
        <p:spPr>
          <a:xfrm>
            <a:off x="3124950" y="2617012"/>
            <a:ext cx="5828799" cy="3024025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94032576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457200" y="146326"/>
            <a:ext cx="8229600" cy="629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Présentation des fonctionnalités</a:t>
            </a:r>
          </a:p>
        </p:txBody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457200" y="652350"/>
            <a:ext cx="8229600" cy="55532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fr"/>
              <a:t>Participer à un événement</a:t>
            </a:r>
          </a:p>
          <a:p>
            <a:endParaRPr lang="fr"/>
          </a:p>
        </p:txBody>
      </p:sp>
      <p:sp>
        <p:nvSpPr>
          <p:cNvPr id="156" name="Shape 156"/>
          <p:cNvSpPr/>
          <p:nvPr/>
        </p:nvSpPr>
        <p:spPr>
          <a:xfrm>
            <a:off x="986574" y="1224500"/>
            <a:ext cx="2930625" cy="555329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57" name="Shape 157"/>
          <p:cNvSpPr/>
          <p:nvPr/>
        </p:nvSpPr>
        <p:spPr>
          <a:xfrm>
            <a:off x="4939000" y="995337"/>
            <a:ext cx="3440000" cy="601162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907812444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457200" y="274643"/>
            <a:ext cx="8229600" cy="541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Présentation des fonctionnalités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457200" y="816150"/>
            <a:ext cx="8229600" cy="5751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fr"/>
              <a:t>Noter un commerce - Gagner des points de fidélité</a:t>
            </a:r>
          </a:p>
        </p:txBody>
      </p:sp>
      <p:sp>
        <p:nvSpPr>
          <p:cNvPr id="164" name="Shape 164"/>
          <p:cNvSpPr/>
          <p:nvPr/>
        </p:nvSpPr>
        <p:spPr>
          <a:xfrm>
            <a:off x="3647875" y="1312650"/>
            <a:ext cx="2947174" cy="554535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990714808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457200" y="274644"/>
            <a:ext cx="8229600" cy="57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Présentation des fonctionnalités</a:t>
            </a: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457200" y="848250"/>
            <a:ext cx="8229600" cy="5719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fr"/>
              <a:t>Noter un commerce - Gagner des points de fidélité</a:t>
            </a:r>
          </a:p>
        </p:txBody>
      </p:sp>
      <p:sp>
        <p:nvSpPr>
          <p:cNvPr id="171" name="Shape 171"/>
          <p:cNvSpPr/>
          <p:nvPr/>
        </p:nvSpPr>
        <p:spPr>
          <a:xfrm>
            <a:off x="1387000" y="1660375"/>
            <a:ext cx="2620824" cy="506929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72" name="Shape 172"/>
          <p:cNvSpPr/>
          <p:nvPr/>
        </p:nvSpPr>
        <p:spPr>
          <a:xfrm>
            <a:off x="4691675" y="1660375"/>
            <a:ext cx="2620824" cy="5069299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89457035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Scénarios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Rechercher un commerce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Récupérer des informations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Gagner des points de fidélités</a:t>
            </a:r>
          </a:p>
          <a:p>
            <a:endParaRPr lang="fr"/>
          </a:p>
          <a:p>
            <a:pPr marL="457200" lvl="0" indent="-41910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Participer à un évènement</a:t>
            </a:r>
          </a:p>
        </p:txBody>
      </p:sp>
    </p:spTree>
    <p:extLst>
      <p:ext uri="{BB962C8B-B14F-4D97-AF65-F5344CB8AC3E}">
        <p14:creationId xmlns:p14="http://schemas.microsoft.com/office/powerpoint/2010/main" val="270509777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Scénario : Rechercher un commerce</a:t>
            </a:r>
          </a:p>
        </p:txBody>
      </p:sp>
      <p:sp>
        <p:nvSpPr>
          <p:cNvPr id="184" name="Shape 184"/>
          <p:cNvSpPr/>
          <p:nvPr/>
        </p:nvSpPr>
        <p:spPr>
          <a:xfrm>
            <a:off x="1701824" y="688800"/>
            <a:ext cx="5740349" cy="599767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910365825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Scénario : Récupérer des informations</a:t>
            </a:r>
          </a:p>
        </p:txBody>
      </p:sp>
      <p:sp>
        <p:nvSpPr>
          <p:cNvPr id="190" name="Shape 190"/>
          <p:cNvSpPr/>
          <p:nvPr/>
        </p:nvSpPr>
        <p:spPr>
          <a:xfrm>
            <a:off x="0" y="1540650"/>
            <a:ext cx="9144001" cy="41127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677124119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Scénario : Gagner des points de fidélité</a:t>
            </a:r>
          </a:p>
        </p:txBody>
      </p:sp>
      <p:sp>
        <p:nvSpPr>
          <p:cNvPr id="196" name="Shape 196"/>
          <p:cNvSpPr/>
          <p:nvPr/>
        </p:nvSpPr>
        <p:spPr>
          <a:xfrm>
            <a:off x="0" y="1898518"/>
            <a:ext cx="9143998" cy="306096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254044044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Scénario : Participer à un évènement</a:t>
            </a:r>
          </a:p>
        </p:txBody>
      </p:sp>
      <p:sp>
        <p:nvSpPr>
          <p:cNvPr id="202" name="Shape 202"/>
          <p:cNvSpPr/>
          <p:nvPr/>
        </p:nvSpPr>
        <p:spPr>
          <a:xfrm>
            <a:off x="0" y="1720711"/>
            <a:ext cx="9144001" cy="341657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926820322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None/>
            </a:pPr>
            <a:r>
              <a:rPr lang="fr" dirty="0"/>
              <a:t>A quoi correspond la plate-forme FlashmUTT ?</a:t>
            </a:r>
          </a:p>
          <a:p>
            <a:pPr lvl="0">
              <a:buNone/>
            </a:pPr>
            <a:r>
              <a:rPr lang="fr" dirty="0"/>
              <a:t>Comment fonctionne-t-elle ?</a:t>
            </a:r>
          </a:p>
          <a:p>
            <a:pPr>
              <a:buNone/>
            </a:pPr>
            <a:r>
              <a:rPr lang="fr" dirty="0"/>
              <a:t>Comment se démarque-t-elle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7687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Architecture technique : les QR codes</a:t>
            </a:r>
          </a:p>
        </p:txBody>
      </p:sp>
      <p:sp>
        <p:nvSpPr>
          <p:cNvPr id="208" name="Shape 208"/>
          <p:cNvSpPr txBox="1"/>
          <p:nvPr/>
        </p:nvSpPr>
        <p:spPr>
          <a:xfrm>
            <a:off x="0" y="721375"/>
            <a:ext cx="9144000" cy="5289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algn="ctr">
              <a:buNone/>
            </a:pPr>
            <a:r>
              <a:rPr lang="fr" sz="2400" b="1"/>
              <a:t>Sur la vitrine d'un commerce</a:t>
            </a:r>
          </a:p>
        </p:txBody>
      </p:sp>
      <p:sp>
        <p:nvSpPr>
          <p:cNvPr id="209" name="Shape 209"/>
          <p:cNvSpPr/>
          <p:nvPr/>
        </p:nvSpPr>
        <p:spPr>
          <a:xfrm>
            <a:off x="0" y="2745300"/>
            <a:ext cx="9144001" cy="41127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210" name="Shape 210"/>
          <p:cNvSpPr txBox="1"/>
          <p:nvPr/>
        </p:nvSpPr>
        <p:spPr>
          <a:xfrm>
            <a:off x="474325" y="1393350"/>
            <a:ext cx="7885799" cy="1182599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marL="457200" lvl="0" indent="-317500" rtl="0"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/>
              <a:t>Commerces ont un espace virtuel (dossier sur un serveur)</a:t>
            </a:r>
          </a:p>
          <a:p>
            <a:endParaRPr lang="fr"/>
          </a:p>
          <a:p>
            <a:pPr marL="457200" lvl="0" indent="-317500" rtl="0"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/>
              <a:t>Commerces créent des pages web dans ce dossier</a:t>
            </a:r>
          </a:p>
          <a:p>
            <a:endParaRPr lang="fr"/>
          </a:p>
          <a:p>
            <a:pPr marL="457200" lvl="0" indent="-317500" rtl="0"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/>
              <a:t>Le QR code généré amène sur la page web principale de cet espace</a:t>
            </a:r>
          </a:p>
        </p:txBody>
      </p:sp>
    </p:spTree>
    <p:extLst>
      <p:ext uri="{BB962C8B-B14F-4D97-AF65-F5344CB8AC3E}">
        <p14:creationId xmlns:p14="http://schemas.microsoft.com/office/powerpoint/2010/main" val="150677933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Architecture technique : les QR codes</a:t>
            </a:r>
          </a:p>
        </p:txBody>
      </p:sp>
      <p:sp>
        <p:nvSpPr>
          <p:cNvPr id="216" name="Shape 216"/>
          <p:cNvSpPr txBox="1"/>
          <p:nvPr/>
        </p:nvSpPr>
        <p:spPr>
          <a:xfrm>
            <a:off x="0" y="721375"/>
            <a:ext cx="9144000" cy="5289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buNone/>
            </a:pPr>
            <a:r>
              <a:rPr lang="fr" sz="2400" b="1"/>
              <a:t>Sur un ticket de caisse</a:t>
            </a:r>
          </a:p>
        </p:txBody>
      </p:sp>
      <p:sp>
        <p:nvSpPr>
          <p:cNvPr id="217" name="Shape 217"/>
          <p:cNvSpPr/>
          <p:nvPr/>
        </p:nvSpPr>
        <p:spPr>
          <a:xfrm>
            <a:off x="454575" y="1689800"/>
            <a:ext cx="2786700" cy="95849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buNone/>
            </a:pPr>
            <a:r>
              <a:rPr lang="fr" sz="2400"/>
              <a:t>SI du commerce (ERP)</a:t>
            </a:r>
          </a:p>
        </p:txBody>
      </p:sp>
      <p:sp>
        <p:nvSpPr>
          <p:cNvPr id="218" name="Shape 218"/>
          <p:cNvSpPr/>
          <p:nvPr/>
        </p:nvSpPr>
        <p:spPr>
          <a:xfrm>
            <a:off x="2480350" y="2470450"/>
            <a:ext cx="899099" cy="528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fr"/>
              <a:t>Module</a:t>
            </a:r>
          </a:p>
        </p:txBody>
      </p:sp>
      <p:sp>
        <p:nvSpPr>
          <p:cNvPr id="219" name="Shape 219"/>
          <p:cNvSpPr txBox="1"/>
          <p:nvPr/>
        </p:nvSpPr>
        <p:spPr>
          <a:xfrm>
            <a:off x="3793800" y="1422975"/>
            <a:ext cx="1556400" cy="4890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fr"/>
              <a:t>Lors d'une vente</a:t>
            </a:r>
          </a:p>
        </p:txBody>
      </p:sp>
      <p:sp>
        <p:nvSpPr>
          <p:cNvPr id="220" name="Shape 220"/>
          <p:cNvSpPr/>
          <p:nvPr/>
        </p:nvSpPr>
        <p:spPr>
          <a:xfrm>
            <a:off x="6971625" y="1767575"/>
            <a:ext cx="2011200" cy="1038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fr" sz="2400"/>
              <a:t>Serveurs FlashmUTT</a:t>
            </a:r>
          </a:p>
        </p:txBody>
      </p:sp>
      <p:sp>
        <p:nvSpPr>
          <p:cNvPr id="221" name="Shape 221"/>
          <p:cNvSpPr/>
          <p:nvPr/>
        </p:nvSpPr>
        <p:spPr>
          <a:xfrm>
            <a:off x="5820400" y="2597637"/>
            <a:ext cx="1319399" cy="582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fr"/>
              <a:t>Service web</a:t>
            </a:r>
          </a:p>
        </p:txBody>
      </p:sp>
      <p:sp>
        <p:nvSpPr>
          <p:cNvPr id="222" name="Shape 222"/>
          <p:cNvSpPr txBox="1"/>
          <p:nvPr/>
        </p:nvSpPr>
        <p:spPr>
          <a:xfrm>
            <a:off x="4348075" y="2310100"/>
            <a:ext cx="1655099" cy="2964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fr"/>
              <a:t>infos vente</a:t>
            </a:r>
          </a:p>
        </p:txBody>
      </p:sp>
      <p:sp>
        <p:nvSpPr>
          <p:cNvPr id="223" name="Shape 223"/>
          <p:cNvSpPr/>
          <p:nvPr/>
        </p:nvSpPr>
        <p:spPr>
          <a:xfrm>
            <a:off x="3923275" y="2310100"/>
            <a:ext cx="424799" cy="424799"/>
          </a:xfrm>
          <a:prstGeom prst="ellipse">
            <a:avLst/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fr"/>
              <a:t>1</a:t>
            </a:r>
          </a:p>
        </p:txBody>
      </p:sp>
      <p:sp>
        <p:nvSpPr>
          <p:cNvPr id="224" name="Shape 224"/>
          <p:cNvSpPr/>
          <p:nvPr/>
        </p:nvSpPr>
        <p:spPr>
          <a:xfrm rot="-10707579" flipH="1">
            <a:off x="3418820" y="2786612"/>
            <a:ext cx="2377159" cy="2139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5" name="Shape 225"/>
          <p:cNvSpPr/>
          <p:nvPr/>
        </p:nvSpPr>
        <p:spPr>
          <a:xfrm>
            <a:off x="6290100" y="3179950"/>
            <a:ext cx="899099" cy="424799"/>
          </a:xfrm>
          <a:prstGeom prst="curvedUp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6" name="Shape 226"/>
          <p:cNvSpPr txBox="1"/>
          <p:nvPr/>
        </p:nvSpPr>
        <p:spPr>
          <a:xfrm>
            <a:off x="7277275" y="3734400"/>
            <a:ext cx="1798500" cy="696599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fr"/>
              <a:t>génération URI et QR code</a:t>
            </a:r>
          </a:p>
        </p:txBody>
      </p:sp>
      <p:sp>
        <p:nvSpPr>
          <p:cNvPr id="227" name="Shape 227"/>
          <p:cNvSpPr/>
          <p:nvPr/>
        </p:nvSpPr>
        <p:spPr>
          <a:xfrm>
            <a:off x="6852475" y="3734400"/>
            <a:ext cx="424799" cy="424799"/>
          </a:xfrm>
          <a:prstGeom prst="ellipse">
            <a:avLst/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buNone/>
            </a:pPr>
            <a:r>
              <a:rPr lang="fr"/>
              <a:t>2</a:t>
            </a:r>
          </a:p>
        </p:txBody>
      </p:sp>
      <p:sp>
        <p:nvSpPr>
          <p:cNvPr id="228" name="Shape 228"/>
          <p:cNvSpPr/>
          <p:nvPr/>
        </p:nvSpPr>
        <p:spPr>
          <a:xfrm rot="164486" flipH="1">
            <a:off x="3383399" y="3109022"/>
            <a:ext cx="2377220" cy="21384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9" name="Shape 229"/>
          <p:cNvSpPr txBox="1"/>
          <p:nvPr/>
        </p:nvSpPr>
        <p:spPr>
          <a:xfrm>
            <a:off x="4109250" y="3379600"/>
            <a:ext cx="1655099" cy="5823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fr"/>
              <a:t>données binaires QR code</a:t>
            </a:r>
          </a:p>
        </p:txBody>
      </p:sp>
      <p:sp>
        <p:nvSpPr>
          <p:cNvPr id="230" name="Shape 230"/>
          <p:cNvSpPr/>
          <p:nvPr/>
        </p:nvSpPr>
        <p:spPr>
          <a:xfrm>
            <a:off x="3684450" y="3379600"/>
            <a:ext cx="424799" cy="424799"/>
          </a:xfrm>
          <a:prstGeom prst="ellipse">
            <a:avLst/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buNone/>
            </a:pPr>
            <a:r>
              <a:rPr lang="fr"/>
              <a:t>3</a:t>
            </a:r>
          </a:p>
        </p:txBody>
      </p:sp>
      <p:sp>
        <p:nvSpPr>
          <p:cNvPr id="231" name="Shape 231"/>
          <p:cNvSpPr/>
          <p:nvPr/>
        </p:nvSpPr>
        <p:spPr>
          <a:xfrm>
            <a:off x="2480350" y="3003550"/>
            <a:ext cx="621900" cy="424799"/>
          </a:xfrm>
          <a:prstGeom prst="curvedUp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2" name="Shape 232"/>
          <p:cNvSpPr txBox="1"/>
          <p:nvPr/>
        </p:nvSpPr>
        <p:spPr>
          <a:xfrm>
            <a:off x="681850" y="3322450"/>
            <a:ext cx="1914599" cy="648899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fr"/>
              <a:t>reconstitution image</a:t>
            </a:r>
          </a:p>
        </p:txBody>
      </p:sp>
      <p:sp>
        <p:nvSpPr>
          <p:cNvPr id="233" name="Shape 233"/>
          <p:cNvSpPr/>
          <p:nvPr/>
        </p:nvSpPr>
        <p:spPr>
          <a:xfrm>
            <a:off x="257050" y="3322450"/>
            <a:ext cx="424799" cy="424799"/>
          </a:xfrm>
          <a:prstGeom prst="ellipse">
            <a:avLst/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buNone/>
            </a:pPr>
            <a:r>
              <a:rPr lang="fr"/>
              <a:t>4</a:t>
            </a:r>
          </a:p>
        </p:txBody>
      </p:sp>
      <p:sp>
        <p:nvSpPr>
          <p:cNvPr id="234" name="Shape 234"/>
          <p:cNvSpPr/>
          <p:nvPr/>
        </p:nvSpPr>
        <p:spPr>
          <a:xfrm rot="-8936045" flipH="1">
            <a:off x="1778884" y="4447018"/>
            <a:ext cx="2395238" cy="21356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5" name="Shape 235"/>
          <p:cNvSpPr/>
          <p:nvPr/>
        </p:nvSpPr>
        <p:spPr>
          <a:xfrm>
            <a:off x="4208950" y="4519921"/>
            <a:ext cx="1319400" cy="1969253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236" name="Shape 236"/>
          <p:cNvSpPr txBox="1"/>
          <p:nvPr/>
        </p:nvSpPr>
        <p:spPr>
          <a:xfrm>
            <a:off x="1426750" y="5263300"/>
            <a:ext cx="1914599" cy="648899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fr"/>
              <a:t>impression (sur ticket de caisse)</a:t>
            </a:r>
          </a:p>
        </p:txBody>
      </p:sp>
      <p:sp>
        <p:nvSpPr>
          <p:cNvPr id="237" name="Shape 237"/>
          <p:cNvSpPr/>
          <p:nvPr/>
        </p:nvSpPr>
        <p:spPr>
          <a:xfrm>
            <a:off x="2171650" y="4710075"/>
            <a:ext cx="424799" cy="424799"/>
          </a:xfrm>
          <a:prstGeom prst="ellipse">
            <a:avLst/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buNone/>
            </a:pPr>
            <a:r>
              <a:rPr lang="fr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09228684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Architecture technique : les QR codes</a:t>
            </a:r>
          </a:p>
        </p:txBody>
      </p:sp>
      <p:sp>
        <p:nvSpPr>
          <p:cNvPr id="243" name="Shape 243"/>
          <p:cNvSpPr txBox="1"/>
          <p:nvPr/>
        </p:nvSpPr>
        <p:spPr>
          <a:xfrm>
            <a:off x="0" y="721375"/>
            <a:ext cx="9144000" cy="5289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buNone/>
            </a:pPr>
            <a:r>
              <a:rPr lang="fr" sz="2400" b="1"/>
              <a:t>Sur un ticket de caisse</a:t>
            </a:r>
          </a:p>
        </p:txBody>
      </p:sp>
      <p:sp>
        <p:nvSpPr>
          <p:cNvPr id="244" name="Shape 244"/>
          <p:cNvSpPr txBox="1"/>
          <p:nvPr/>
        </p:nvSpPr>
        <p:spPr>
          <a:xfrm>
            <a:off x="424900" y="1556400"/>
            <a:ext cx="4886700" cy="4807499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fr" sz="1800"/>
              <a:t>Génération URI et QR code :</a:t>
            </a:r>
          </a:p>
          <a:p>
            <a:endParaRPr lang="fr" sz="1800"/>
          </a:p>
          <a:p>
            <a:pPr marL="457200" lvl="0" indent="-317500" rtl="0">
              <a:buClr>
                <a:srgbClr val="000000"/>
              </a:buClr>
              <a:buSzPct val="129629"/>
              <a:buFont typeface="Arial"/>
              <a:buChar char="•"/>
            </a:pPr>
            <a:r>
              <a:rPr lang="fr" sz="1800"/>
              <a:t>Création d'un objet JSON à partir des infos de la vente (noms articles, prix)</a:t>
            </a:r>
          </a:p>
          <a:p>
            <a:endParaRPr lang="fr" sz="1800"/>
          </a:p>
          <a:p>
            <a:pPr marL="457200" lvl="0" indent="-317500" rtl="0">
              <a:buClr>
                <a:srgbClr val="000000"/>
              </a:buClr>
              <a:buSzPct val="129629"/>
              <a:buFont typeface="Arial"/>
              <a:buChar char="•"/>
            </a:pPr>
            <a:r>
              <a:rPr lang="fr" sz="1800"/>
              <a:t>Cryptage de la chaine de caractères (mettre sous forme correcte pour URI)</a:t>
            </a:r>
          </a:p>
          <a:p>
            <a:endParaRPr lang="fr" sz="1800"/>
          </a:p>
          <a:p>
            <a:pPr marL="457200" lvl="0" indent="-317500" rtl="0">
              <a:buClr>
                <a:srgbClr val="000000"/>
              </a:buClr>
              <a:buSzPct val="129629"/>
              <a:buFont typeface="Arial"/>
              <a:buChar char="•"/>
            </a:pPr>
            <a:r>
              <a:rPr lang="fr" sz="1800"/>
              <a:t>Création de l'URI :</a:t>
            </a:r>
          </a:p>
          <a:p>
            <a:pPr marL="914400" lvl="1" indent="-317500" rtl="0">
              <a:buClr>
                <a:srgbClr val="000000"/>
              </a:buClr>
              <a:buSzPct val="77777"/>
              <a:buFont typeface="Courier New"/>
              <a:buChar char="o"/>
            </a:pPr>
            <a:r>
              <a:rPr lang="fr" sz="1800"/>
              <a:t>Page web de notre script</a:t>
            </a:r>
          </a:p>
          <a:p>
            <a:pPr marL="914400" lvl="1" indent="-317500" rtl="0">
              <a:buClr>
                <a:srgbClr val="000000"/>
              </a:buClr>
              <a:buSzPct val="77777"/>
              <a:buFont typeface="Courier New"/>
              <a:buChar char="o"/>
            </a:pPr>
            <a:r>
              <a:rPr lang="fr" sz="1800"/>
              <a:t>+ Chaîne de caractères en paramètres</a:t>
            </a:r>
          </a:p>
          <a:p>
            <a:endParaRPr lang="fr" sz="1800"/>
          </a:p>
          <a:p>
            <a:pPr marL="457200" lvl="0" indent="-317500" rtl="0">
              <a:buClr>
                <a:srgbClr val="000000"/>
              </a:buClr>
              <a:buSzPct val="129629"/>
              <a:buFont typeface="Arial"/>
              <a:buChar char="•"/>
            </a:pPr>
            <a:r>
              <a:rPr lang="fr" sz="1800"/>
              <a:t>Génération QR code grâce à une librairie, avec l'URI en paramètre</a:t>
            </a:r>
          </a:p>
        </p:txBody>
      </p:sp>
      <p:sp>
        <p:nvSpPr>
          <p:cNvPr id="245" name="Shape 245"/>
          <p:cNvSpPr/>
          <p:nvPr/>
        </p:nvSpPr>
        <p:spPr>
          <a:xfrm>
            <a:off x="6675150" y="1915650"/>
            <a:ext cx="2011200" cy="1038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buNone/>
            </a:pPr>
            <a:r>
              <a:rPr lang="fr" sz="2400"/>
              <a:t>Serveurs FlashmUTT</a:t>
            </a:r>
          </a:p>
        </p:txBody>
      </p:sp>
      <p:sp>
        <p:nvSpPr>
          <p:cNvPr id="246" name="Shape 246"/>
          <p:cNvSpPr/>
          <p:nvPr/>
        </p:nvSpPr>
        <p:spPr>
          <a:xfrm>
            <a:off x="5523925" y="2745712"/>
            <a:ext cx="1319399" cy="582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buNone/>
            </a:pPr>
            <a:r>
              <a:rPr lang="fr"/>
              <a:t>Service web</a:t>
            </a:r>
          </a:p>
        </p:txBody>
      </p:sp>
      <p:sp>
        <p:nvSpPr>
          <p:cNvPr id="247" name="Shape 247"/>
          <p:cNvSpPr/>
          <p:nvPr/>
        </p:nvSpPr>
        <p:spPr>
          <a:xfrm>
            <a:off x="5993625" y="3328025"/>
            <a:ext cx="899099" cy="424799"/>
          </a:xfrm>
          <a:prstGeom prst="curvedUp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8" name="Shape 248"/>
          <p:cNvSpPr txBox="1"/>
          <p:nvPr/>
        </p:nvSpPr>
        <p:spPr>
          <a:xfrm>
            <a:off x="6980800" y="3882475"/>
            <a:ext cx="1798500" cy="696599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fr"/>
              <a:t>génération URI et QR code</a:t>
            </a:r>
          </a:p>
        </p:txBody>
      </p:sp>
      <p:sp>
        <p:nvSpPr>
          <p:cNvPr id="249" name="Shape 249"/>
          <p:cNvSpPr/>
          <p:nvPr/>
        </p:nvSpPr>
        <p:spPr>
          <a:xfrm>
            <a:off x="6556000" y="3882475"/>
            <a:ext cx="424799" cy="424799"/>
          </a:xfrm>
          <a:prstGeom prst="ellipse">
            <a:avLst/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buNone/>
            </a:pPr>
            <a:r>
              <a:rPr lang="fr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0438891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Architecture technique : les QR codes</a:t>
            </a:r>
          </a:p>
        </p:txBody>
      </p:sp>
      <p:sp>
        <p:nvSpPr>
          <p:cNvPr id="255" name="Shape 255"/>
          <p:cNvSpPr txBox="1"/>
          <p:nvPr/>
        </p:nvSpPr>
        <p:spPr>
          <a:xfrm>
            <a:off x="0" y="721375"/>
            <a:ext cx="9144000" cy="5289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buNone/>
            </a:pPr>
            <a:r>
              <a:rPr lang="fr" sz="2400" b="1"/>
              <a:t>Sur un ticket de caisse</a:t>
            </a:r>
          </a:p>
        </p:txBody>
      </p:sp>
      <p:sp>
        <p:nvSpPr>
          <p:cNvPr id="256" name="Shape 256"/>
          <p:cNvSpPr/>
          <p:nvPr/>
        </p:nvSpPr>
        <p:spPr>
          <a:xfrm>
            <a:off x="0" y="3568543"/>
            <a:ext cx="9143998" cy="306096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257" name="Shape 257"/>
          <p:cNvSpPr txBox="1"/>
          <p:nvPr/>
        </p:nvSpPr>
        <p:spPr>
          <a:xfrm>
            <a:off x="474325" y="1393350"/>
            <a:ext cx="7885799" cy="15456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1800"/>
              <a:t>Quand le client flashe le QR code, décryptage des paramètres</a:t>
            </a:r>
          </a:p>
          <a:p>
            <a:endParaRPr lang="fr" sz="1800"/>
          </a:p>
          <a:p>
            <a:pPr marL="457200" lvl="0" indent="-342900" rtl="0"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1800"/>
              <a:t>Gain de points en fonction :</a:t>
            </a:r>
          </a:p>
          <a:p>
            <a:pPr marL="914400" lvl="1" indent="-342900" rtl="0"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fr" sz="1800"/>
              <a:t>du montant des achats</a:t>
            </a:r>
          </a:p>
          <a:p>
            <a:pPr marL="914400" lvl="1" indent="-342900" rtl="0"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fr" sz="1800"/>
              <a:t>s'il note le commerce</a:t>
            </a:r>
          </a:p>
          <a:p>
            <a:pPr marL="914400" lvl="1" indent="-342900" rtl="0"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fr" sz="1800"/>
              <a:t>s'il donne son avis</a:t>
            </a:r>
          </a:p>
          <a:p>
            <a:pPr marL="914400" lvl="1" indent="-342900" rtl="0"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fr" sz="1800"/>
              <a:t>s'il partage son activité sur des réseaux sociaux</a:t>
            </a:r>
          </a:p>
        </p:txBody>
      </p:sp>
    </p:spTree>
    <p:extLst>
      <p:ext uri="{BB962C8B-B14F-4D97-AF65-F5344CB8AC3E}">
        <p14:creationId xmlns:p14="http://schemas.microsoft.com/office/powerpoint/2010/main" val="855407490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Architecture technique : Géolocalisation</a:t>
            </a:r>
          </a:p>
        </p:txBody>
      </p:sp>
      <p:sp>
        <p:nvSpPr>
          <p:cNvPr id="263" name="Shape 263"/>
          <p:cNvSpPr txBox="1"/>
          <p:nvPr/>
        </p:nvSpPr>
        <p:spPr>
          <a:xfrm>
            <a:off x="293250" y="2076075"/>
            <a:ext cx="5911499" cy="9597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2400"/>
              <a:t>Google Maps</a:t>
            </a:r>
          </a:p>
          <a:p>
            <a:endParaRPr lang="fr" sz="2400"/>
          </a:p>
          <a:p>
            <a:endParaRPr lang="fr" sz="2400"/>
          </a:p>
        </p:txBody>
      </p:sp>
      <p:sp>
        <p:nvSpPr>
          <p:cNvPr id="264" name="Shape 264"/>
          <p:cNvSpPr/>
          <p:nvPr/>
        </p:nvSpPr>
        <p:spPr>
          <a:xfrm>
            <a:off x="6504700" y="1506200"/>
            <a:ext cx="1957276" cy="1957276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265" name="Shape 265"/>
          <p:cNvSpPr/>
          <p:nvPr/>
        </p:nvSpPr>
        <p:spPr>
          <a:xfrm>
            <a:off x="6504700" y="3732250"/>
            <a:ext cx="2316424" cy="23352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266" name="Shape 266"/>
          <p:cNvSpPr txBox="1"/>
          <p:nvPr/>
        </p:nvSpPr>
        <p:spPr>
          <a:xfrm>
            <a:off x="346575" y="4598675"/>
            <a:ext cx="5998200" cy="1386299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2400"/>
              <a:t>Open Street Map</a:t>
            </a:r>
          </a:p>
        </p:txBody>
      </p:sp>
    </p:spTree>
    <p:extLst>
      <p:ext uri="{BB962C8B-B14F-4D97-AF65-F5344CB8AC3E}">
        <p14:creationId xmlns:p14="http://schemas.microsoft.com/office/powerpoint/2010/main" val="3554018008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Architecture technique : Agorae</a:t>
            </a:r>
          </a:p>
        </p:txBody>
      </p:sp>
      <p:sp>
        <p:nvSpPr>
          <p:cNvPr id="272" name="Shape 272"/>
          <p:cNvSpPr txBox="1"/>
          <p:nvPr/>
        </p:nvSpPr>
        <p:spPr>
          <a:xfrm>
            <a:off x="293250" y="1782825"/>
            <a:ext cx="8783999" cy="29925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2400"/>
              <a:t>Un outil alternatif au système de gestion de base de données relationnel classique</a:t>
            </a:r>
          </a:p>
          <a:p>
            <a:pPr marL="457200" lvl="0" indent="-381000" rtl="0">
              <a:lnSpc>
                <a:spcPct val="150000"/>
              </a:lnSpc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2400"/>
              <a:t>Permet  de cataloguer des items de façon structuré</a:t>
            </a:r>
          </a:p>
          <a:p>
            <a:pPr marL="457200" lvl="0" indent="-381000" rtl="0">
              <a:lnSpc>
                <a:spcPct val="150000"/>
              </a:lnSpc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2400"/>
              <a:t>Une base de données orientée documents</a:t>
            </a:r>
          </a:p>
          <a:p>
            <a:endParaRPr lang="fr" sz="2400"/>
          </a:p>
          <a:p>
            <a:endParaRPr lang="fr" sz="2400"/>
          </a:p>
        </p:txBody>
      </p:sp>
    </p:spTree>
    <p:extLst>
      <p:ext uri="{BB962C8B-B14F-4D97-AF65-F5344CB8AC3E}">
        <p14:creationId xmlns:p14="http://schemas.microsoft.com/office/powerpoint/2010/main" val="3499391555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title"/>
          </p:nvPr>
        </p:nvSpPr>
        <p:spPr>
          <a:xfrm>
            <a:off x="0" y="55985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Architecture technique : CRM</a:t>
            </a:r>
          </a:p>
        </p:txBody>
      </p:sp>
      <p:sp>
        <p:nvSpPr>
          <p:cNvPr id="278" name="Shape 278"/>
          <p:cNvSpPr txBox="1"/>
          <p:nvPr/>
        </p:nvSpPr>
        <p:spPr>
          <a:xfrm>
            <a:off x="293250" y="1782825"/>
            <a:ext cx="8783999" cy="29925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2400"/>
              <a:t>Quelle architecture chez le client ?</a:t>
            </a:r>
          </a:p>
          <a:p>
            <a:endParaRPr lang="fr" sz="2400"/>
          </a:p>
          <a:p>
            <a:pPr marL="457200" lvl="0" indent="-381000" rtl="0">
              <a:lnSpc>
                <a:spcPct val="150000"/>
              </a:lnSpc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2400"/>
              <a:t>La solution du plugin sur les ERP</a:t>
            </a:r>
          </a:p>
          <a:p>
            <a:endParaRPr lang="fr" sz="2400"/>
          </a:p>
          <a:p>
            <a:pPr marL="457200" lvl="0" indent="-381000" rtl="0">
              <a:lnSpc>
                <a:spcPct val="150000"/>
              </a:lnSpc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2400"/>
              <a:t>Autres solutions</a:t>
            </a:r>
          </a:p>
          <a:p>
            <a:endParaRPr lang="fr" sz="2400"/>
          </a:p>
        </p:txBody>
      </p:sp>
    </p:spTree>
    <p:extLst>
      <p:ext uri="{BB962C8B-B14F-4D97-AF65-F5344CB8AC3E}">
        <p14:creationId xmlns:p14="http://schemas.microsoft.com/office/powerpoint/2010/main" val="2109229984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/>
          </p:nvPr>
        </p:nvSpPr>
        <p:spPr>
          <a:xfrm>
            <a:off x="0" y="559850"/>
            <a:ext cx="9144000" cy="64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Architecture technique : Web sémantique</a:t>
            </a:r>
          </a:p>
        </p:txBody>
      </p:sp>
      <p:sp>
        <p:nvSpPr>
          <p:cNvPr id="284" name="Shape 284"/>
          <p:cNvSpPr txBox="1"/>
          <p:nvPr/>
        </p:nvSpPr>
        <p:spPr>
          <a:xfrm>
            <a:off x="293250" y="1782825"/>
            <a:ext cx="8783999" cy="29925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2400"/>
              <a:t>Traiter les objets de façon collaborative</a:t>
            </a:r>
          </a:p>
          <a:p>
            <a:endParaRPr lang="fr" sz="2400"/>
          </a:p>
          <a:p>
            <a:pPr marL="457200" lvl="0" indent="-381000" rtl="0">
              <a:lnSpc>
                <a:spcPct val="150000"/>
              </a:lnSpc>
              <a:buClr>
                <a:srgbClr val="000000"/>
              </a:buClr>
              <a:buSzPct val="166666"/>
              <a:buFont typeface="Arial"/>
              <a:buChar char="•"/>
            </a:pPr>
            <a:r>
              <a:rPr lang="fr" sz="2400"/>
              <a:t>Permet une manipulation pertinente entre les différents modules de notre application</a:t>
            </a:r>
          </a:p>
          <a:p>
            <a:endParaRPr lang="fr" sz="2400"/>
          </a:p>
          <a:p>
            <a:endParaRPr lang="fr" sz="2400"/>
          </a:p>
        </p:txBody>
      </p:sp>
      <p:sp>
        <p:nvSpPr>
          <p:cNvPr id="285" name="Shape 285"/>
          <p:cNvSpPr/>
          <p:nvPr/>
        </p:nvSpPr>
        <p:spPr>
          <a:xfrm>
            <a:off x="5660825" y="3465650"/>
            <a:ext cx="3060700" cy="3302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492096745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Business Model</a:t>
            </a:r>
          </a:p>
        </p:txBody>
      </p:sp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208333"/>
              <a:buFont typeface="Arial"/>
              <a:buChar char="•"/>
            </a:pPr>
            <a:r>
              <a:rPr lang="fr" sz="2400"/>
              <a:t>
</a:t>
            </a:r>
            <a:r>
              <a:rPr lang="fr"/>
              <a:t>comprendre l'environnement économique?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avoir des revenus?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fidéliser les acteurs?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visibilité?</a:t>
            </a:r>
          </a:p>
          <a:p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056515291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Business Model - Environnement économique</a:t>
            </a:r>
          </a:p>
        </p:txBody>
      </p:sp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
Zone économique</a:t>
            </a:r>
          </a:p>
          <a:p>
            <a:endParaRPr lang="fr"/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échelle d'une ville</a:t>
            </a:r>
          </a:p>
          <a:p>
            <a:pPr lvl="0" rtl="0">
              <a:buNone/>
            </a:pPr>
            <a:r>
              <a:rPr lang="fr"/>
              <a:t>	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relation réelle entre les acteurs</a:t>
            </a:r>
          </a:p>
          <a:p>
            <a:endParaRPr lang="fr"/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utilisateur attaché à une zone </a:t>
            </a:r>
          </a:p>
        </p:txBody>
      </p:sp>
    </p:spTree>
    <p:extLst>
      <p:ext uri="{BB962C8B-B14F-4D97-AF65-F5344CB8AC3E}">
        <p14:creationId xmlns:p14="http://schemas.microsoft.com/office/powerpoint/2010/main" val="1299581335"/>
      </p:ext>
    </p:extLst>
  </p:cSld>
  <p:clrMapOvr>
    <a:masterClrMapping/>
  </p:clrMapOvr>
  <p:transition xmlns:p14="http://schemas.microsoft.com/office/powerpoint/2010/main"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None/>
            </a:pPr>
            <a:r>
              <a:rPr lang="fr" dirty="0" smtClean="0"/>
              <a:t>A </a:t>
            </a:r>
            <a:r>
              <a:rPr lang="fr" dirty="0"/>
              <a:t>quoi correspond la plate-forme FlashmUTT ?</a:t>
            </a:r>
          </a:p>
          <a:p>
            <a:pPr lvl="0">
              <a:buNone/>
            </a:pPr>
            <a:r>
              <a:rPr lang="fr" dirty="0"/>
              <a:t>Comment fonctionne-t-elle ?</a:t>
            </a:r>
          </a:p>
          <a:p>
            <a:pPr>
              <a:buNone/>
            </a:pPr>
            <a:r>
              <a:rPr lang="fr" dirty="0"/>
              <a:t>Comment se démarque-t-elle ?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0784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Business Model - revenus 1/2</a:t>
            </a:r>
          </a:p>
        </p:txBody>
      </p:sp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
application gratuite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version sans publicités?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Services vendus aux commerces</a:t>
            </a:r>
          </a:p>
          <a:p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703212323"/>
      </p:ext>
    </p:extLst>
  </p:cSld>
  <p:clrMapOvr>
    <a:masterClrMapping/>
  </p:clrMapOvr>
  <p:transition xmlns:p14="http://schemas.microsoft.com/office/powerpoint/2010/main"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fr"/>
              <a:t>Business Model - revenus 2/2</a:t>
            </a:r>
          </a:p>
        </p:txBody>
      </p:sp>
      <p:sp>
        <p:nvSpPr>
          <p:cNvPr id="309" name="Shape 30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
Services liés à l'application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maintenance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visibilité client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installation 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Services de conseils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vue globale d'une "zone"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informations sur les utilisateurs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conseils économiques</a:t>
            </a:r>
          </a:p>
          <a:p>
            <a:endParaRPr lang="fr"/>
          </a:p>
          <a:p>
            <a:endParaRPr lang="fr"/>
          </a:p>
        </p:txBody>
      </p:sp>
    </p:spTree>
    <p:extLst>
      <p:ext uri="{BB962C8B-B14F-4D97-AF65-F5344CB8AC3E}">
        <p14:creationId xmlns:p14="http://schemas.microsoft.com/office/powerpoint/2010/main" val="4236526571"/>
      </p:ext>
    </p:extLst>
  </p:cSld>
  <p:clrMapOvr>
    <a:masterClrMapping/>
  </p:clrMapOvr>
  <p:transition xmlns:p14="http://schemas.microsoft.com/office/powerpoint/2010/main"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Business Model - fidélisation</a:t>
            </a:r>
          </a:p>
        </p:txBody>
      </p:sp>
      <p:sp>
        <p:nvSpPr>
          <p:cNvPr id="315" name="Shape 3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
Intermédiaire utilisateurs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Services proposés sur long terme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Services au forfait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souplesse dans les contrats</a:t>
            </a:r>
          </a:p>
          <a:p>
            <a:endParaRPr lang="fr"/>
          </a:p>
          <a:p>
            <a:endParaRPr lang="fr"/>
          </a:p>
          <a:p>
            <a:endParaRPr lang="fr"/>
          </a:p>
          <a:p>
            <a:endParaRPr lang="fr"/>
          </a:p>
        </p:txBody>
      </p:sp>
    </p:spTree>
    <p:extLst>
      <p:ext uri="{BB962C8B-B14F-4D97-AF65-F5344CB8AC3E}">
        <p14:creationId xmlns:p14="http://schemas.microsoft.com/office/powerpoint/2010/main" val="645069958"/>
      </p:ext>
    </p:extLst>
  </p:cSld>
  <p:clrMapOvr>
    <a:masterClrMapping/>
  </p:clrMapOvr>
  <p:transition xmlns:p14="http://schemas.microsoft.com/office/powerpoint/2010/main"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fr"/>
              <a:t>Conclusion</a:t>
            </a:r>
          </a:p>
        </p:txBody>
      </p:sp>
      <p:sp>
        <p:nvSpPr>
          <p:cNvPr id="321" name="Shape 3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
Application innovante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/>
              <a:t>technologies, principe etc...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Interaction entre nombreux acteurs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Concepts commerces électronique</a:t>
            </a:r>
          </a:p>
          <a:p>
            <a:endParaRPr lang="fr"/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/>
              <a:t>Viabilité réelle ?</a:t>
            </a:r>
          </a:p>
        </p:txBody>
      </p:sp>
    </p:spTree>
    <p:extLst>
      <p:ext uri="{BB962C8B-B14F-4D97-AF65-F5344CB8AC3E}">
        <p14:creationId xmlns:p14="http://schemas.microsoft.com/office/powerpoint/2010/main" val="1864320502"/>
      </p:ext>
    </p:extLst>
  </p:cSld>
  <p:clrMapOvr>
    <a:masterClrMapping/>
  </p:clrMapOvr>
  <p:transition xmlns:p14="http://schemas.microsoft.com/office/powerpoint/2010/main"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000000"/>
              </a:buClr>
              <a:buSzPct val="36666"/>
              <a:buNone/>
            </a:pPr>
            <a:r>
              <a:rPr lang="fr" dirty="0"/>
              <a:t>A quoi correspond la plateforme FlashM'UTT ?</a:t>
            </a:r>
          </a:p>
          <a:p>
            <a:endParaRPr lang="fr" dirty="0"/>
          </a:p>
          <a:p>
            <a:pPr lvl="0">
              <a:buClr>
                <a:srgbClr val="000000"/>
              </a:buClr>
              <a:buSzPct val="36666"/>
              <a:buNone/>
            </a:pPr>
            <a:r>
              <a:rPr lang="fr" dirty="0"/>
              <a:t>Il s'agit d'une plateforme qui va permettre :</a:t>
            </a:r>
          </a:p>
          <a:p>
            <a:pPr marL="457200" lvl="0" indent="-298450">
              <a:buClr>
                <a:srgbClr val="000000"/>
              </a:buClr>
              <a:buSzPct val="61111"/>
              <a:buFont typeface="Arial"/>
              <a:buChar char="•"/>
            </a:pPr>
            <a:r>
              <a:rPr lang="fr" dirty="0"/>
              <a:t>Rechercher des points d'intérêts (exemple : un commerce).</a:t>
            </a:r>
          </a:p>
          <a:p>
            <a:pPr marL="457200" lvl="0" indent="-298450">
              <a:buClr>
                <a:srgbClr val="000000"/>
              </a:buClr>
              <a:buSzPct val="61111"/>
              <a:buFont typeface="Arial"/>
              <a:buChar char="•"/>
            </a:pPr>
            <a:r>
              <a:rPr lang="fr" dirty="0"/>
              <a:t>Se rendre vers un lieu (calcul d'itinéraire).</a:t>
            </a:r>
          </a:p>
          <a:p>
            <a:pPr marL="457200" lvl="0" indent="-298450">
              <a:buClr>
                <a:srgbClr val="000000"/>
              </a:buClr>
              <a:buSzPct val="61111"/>
              <a:buFont typeface="Arial"/>
              <a:buChar char="•"/>
            </a:pPr>
            <a:r>
              <a:rPr lang="fr" dirty="0"/>
              <a:t>Associer une organisation à un QR Code ( point d'entrée virtuel).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017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None/>
            </a:pPr>
            <a:r>
              <a:rPr lang="fr" dirty="0"/>
              <a:t>Comment fonctionne-t-elle ?</a:t>
            </a:r>
          </a:p>
          <a:p>
            <a:endParaRPr lang="fr" dirty="0"/>
          </a:p>
          <a:p>
            <a:pPr marL="457200" lvl="0" indent="-41910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 dirty="0"/>
              <a:t>Plateforme reposant sur 3 technologies :</a:t>
            </a:r>
          </a:p>
          <a:p>
            <a:pPr marL="914400" lvl="1" indent="-38100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</a:pPr>
            <a:r>
              <a:rPr lang="fr" sz="2400" dirty="0"/>
              <a:t>Les QR codes</a:t>
            </a:r>
          </a:p>
          <a:p>
            <a:pPr marL="914400" lvl="1" indent="-38100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</a:pPr>
            <a:r>
              <a:rPr lang="fr" sz="2400" dirty="0"/>
              <a:t>Un service de cartographie</a:t>
            </a:r>
          </a:p>
          <a:p>
            <a:pPr marL="914400" lvl="1" indent="-381000">
              <a:spcBef>
                <a:spcPts val="48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 dirty="0"/>
              <a:t>La réalité augmentée</a:t>
            </a:r>
          </a:p>
          <a:p>
            <a:endParaRPr lang="fr" dirty="0"/>
          </a:p>
          <a:p>
            <a:pPr marL="457200" lvl="0" indent="-419100">
              <a:spcBef>
                <a:spcPts val="480"/>
              </a:spcBef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 dirty="0"/>
              <a:t>Comment se démarque t-elle ?</a:t>
            </a:r>
          </a:p>
          <a:p>
            <a:pPr marL="914400" lvl="1" indent="-381000">
              <a:spcBef>
                <a:spcPts val="48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 dirty="0"/>
              <a:t>Combinaison d'un ensemble de technologies.</a:t>
            </a:r>
          </a:p>
          <a:p>
            <a:pPr marL="914400" lvl="1" indent="-381000">
              <a:spcBef>
                <a:spcPts val="48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 dirty="0"/>
              <a:t>Converge de plusieurs technologies.</a:t>
            </a:r>
          </a:p>
          <a:p>
            <a:endParaRPr lang="fr" dirty="0"/>
          </a:p>
          <a:p>
            <a:endParaRPr lang="f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542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None/>
            </a:pPr>
            <a:r>
              <a:rPr lang="fr" dirty="0"/>
              <a:t>Comment fonctionne-t-elle ?</a:t>
            </a:r>
          </a:p>
          <a:p>
            <a:endParaRPr lang="fr" dirty="0"/>
          </a:p>
          <a:p>
            <a:pPr marL="457200" lvl="0" indent="-41910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 dirty="0"/>
              <a:t>Plateforme reposant sur 3 technologies :</a:t>
            </a:r>
          </a:p>
          <a:p>
            <a:pPr marL="914400" lvl="1" indent="-38100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</a:pPr>
            <a:r>
              <a:rPr lang="fr" sz="2400" dirty="0"/>
              <a:t>Les QR codes</a:t>
            </a:r>
          </a:p>
          <a:p>
            <a:pPr marL="914400" lvl="1" indent="-38100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</a:pPr>
            <a:r>
              <a:rPr lang="fr" sz="2400" dirty="0"/>
              <a:t>Un service de cartographie</a:t>
            </a:r>
          </a:p>
          <a:p>
            <a:pPr marL="914400" lvl="1" indent="-381000">
              <a:spcBef>
                <a:spcPts val="48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 dirty="0"/>
              <a:t>La réalité augmentée</a:t>
            </a:r>
          </a:p>
          <a:p>
            <a:endParaRPr lang="fr" dirty="0"/>
          </a:p>
          <a:p>
            <a:pPr marL="457200" lvl="0" indent="-419100">
              <a:spcBef>
                <a:spcPts val="480"/>
              </a:spcBef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 dirty="0"/>
              <a:t>Comment se démarque t-elle ?</a:t>
            </a:r>
          </a:p>
          <a:p>
            <a:pPr marL="914400" lvl="1" indent="-381000">
              <a:spcBef>
                <a:spcPts val="48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 dirty="0"/>
              <a:t>Combinaison d'un ensemble de technologies.</a:t>
            </a:r>
          </a:p>
          <a:p>
            <a:pPr marL="914400" lvl="1" indent="-381000">
              <a:spcBef>
                <a:spcPts val="48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 dirty="0"/>
              <a:t>Converge de plusieurs technologies.</a:t>
            </a:r>
          </a:p>
          <a:p>
            <a:endParaRPr lang="fr" dirty="0"/>
          </a:p>
          <a:p>
            <a:endParaRPr lang="f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62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Problématique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None/>
            </a:pPr>
            <a:r>
              <a:rPr lang="fr" dirty="0"/>
              <a:t>Un ensemble de problèmes se posent :</a:t>
            </a:r>
          </a:p>
          <a:p>
            <a:endParaRPr lang="fr" dirty="0"/>
          </a:p>
          <a:p>
            <a:pPr lvl="0">
              <a:buNone/>
            </a:pPr>
            <a:r>
              <a:rPr lang="fr" dirty="0"/>
              <a:t>Comment dynamiser l'activité des commerces ?</a:t>
            </a:r>
          </a:p>
          <a:p>
            <a:pPr lvl="0">
              <a:buNone/>
            </a:pPr>
            <a:r>
              <a:rPr lang="fr" dirty="0"/>
              <a:t>Comment attirer le client ?</a:t>
            </a:r>
          </a:p>
          <a:p>
            <a:pPr lvl="0">
              <a:buNone/>
            </a:pPr>
            <a:r>
              <a:rPr lang="fr" dirty="0"/>
              <a:t>Comment le fidéliser ?</a:t>
            </a:r>
          </a:p>
          <a:p>
            <a:pPr>
              <a:buNone/>
            </a:pPr>
            <a:r>
              <a:rPr lang="fr" dirty="0"/>
              <a:t>Comment transformer la ville en terrain de jeu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874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cible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None/>
            </a:pPr>
            <a:r>
              <a:rPr lang="fr" dirty="0"/>
              <a:t>A qui s'adresse notre application ? </a:t>
            </a:r>
          </a:p>
          <a:p>
            <a:pPr lvl="0">
              <a:buNone/>
            </a:pPr>
            <a:r>
              <a:rPr lang="fr" dirty="0"/>
              <a:t>Quels sont les acteurs impliqués ?</a:t>
            </a:r>
          </a:p>
          <a:p>
            <a:endParaRPr lang="fr" dirty="0"/>
          </a:p>
          <a:p>
            <a:pPr marL="457200" lvl="0" indent="-41910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 dirty="0"/>
              <a:t>Les développeurs de la plateforme.</a:t>
            </a:r>
          </a:p>
          <a:p>
            <a:pPr marL="457200" lvl="0" indent="-41910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 dirty="0"/>
              <a:t>Les clients.</a:t>
            </a:r>
          </a:p>
          <a:p>
            <a:pPr marL="914400" lvl="1" indent="-38100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 dirty="0"/>
              <a:t>Les clients se tournant vers les organisations.</a:t>
            </a:r>
          </a:p>
          <a:p>
            <a:pPr marL="914400" lvl="1" indent="-38100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fr" dirty="0"/>
              <a:t>Les clients montrant de l'intérêt pour les données</a:t>
            </a:r>
          </a:p>
          <a:p>
            <a:pPr marL="457200" lvl="0" indent="-41910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fr" dirty="0"/>
              <a:t>Les organisations.</a:t>
            </a:r>
          </a:p>
          <a:p>
            <a:endParaRPr lang="fr" dirty="0"/>
          </a:p>
          <a:p>
            <a:endParaRPr lang="fr" dirty="0"/>
          </a:p>
          <a:p>
            <a:endParaRPr lang="fr" dirty="0"/>
          </a:p>
          <a:p>
            <a:endParaRPr lang="fr" dirty="0"/>
          </a:p>
        </p:txBody>
      </p:sp>
    </p:spTree>
    <p:extLst>
      <p:ext uri="{BB962C8B-B14F-4D97-AF65-F5344CB8AC3E}">
        <p14:creationId xmlns:p14="http://schemas.microsoft.com/office/powerpoint/2010/main" val="38191056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14</TotalTime>
  <Words>782</Words>
  <Application>Microsoft Macintosh PowerPoint</Application>
  <PresentationFormat>On-screen Show (4:3)</PresentationFormat>
  <Paragraphs>239</Paragraphs>
  <Slides>43</Slides>
  <Notes>31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Adjacency</vt:lpstr>
      <vt:lpstr>FlashmUTT</vt:lpstr>
      <vt:lpstr>Plan</vt:lpstr>
      <vt:lpstr>Introduction</vt:lpstr>
      <vt:lpstr>Introduction</vt:lpstr>
      <vt:lpstr>Introduction</vt:lpstr>
      <vt:lpstr>Introduction</vt:lpstr>
      <vt:lpstr>Introduction</vt:lpstr>
      <vt:lpstr>Problématique</vt:lpstr>
      <vt:lpstr>Public cible</vt:lpstr>
      <vt:lpstr>Etat de l’art</vt:lpstr>
      <vt:lpstr>Etat de l’art</vt:lpstr>
      <vt:lpstr>Etat de l’art</vt:lpstr>
      <vt:lpstr>Modèle d'acteurs</vt:lpstr>
      <vt:lpstr>Modèle d'acteurs</vt:lpstr>
      <vt:lpstr>Modèles d'acteurs</vt:lpstr>
      <vt:lpstr>Modèle d'acteurs</vt:lpstr>
      <vt:lpstr>Présentation des fonctionnalités</vt:lpstr>
      <vt:lpstr>Présentation des fonctionnalités</vt:lpstr>
      <vt:lpstr>Présentation des fonctionnalités</vt:lpstr>
      <vt:lpstr>Présentation des fonctionnalités</vt:lpstr>
      <vt:lpstr>Présentation des fonctionnalités</vt:lpstr>
      <vt:lpstr>Présentation des fonctionnalités</vt:lpstr>
      <vt:lpstr>Présentation des fonctionnalités</vt:lpstr>
      <vt:lpstr>Présentation des fonctionnalités</vt:lpstr>
      <vt:lpstr>Scénarios</vt:lpstr>
      <vt:lpstr>Scénario : Rechercher un commerce</vt:lpstr>
      <vt:lpstr>Scénario : Récupérer des informations</vt:lpstr>
      <vt:lpstr>Scénario : Gagner des points de fidélité</vt:lpstr>
      <vt:lpstr>Scénario : Participer à un évènement</vt:lpstr>
      <vt:lpstr>Architecture technique : les QR codes</vt:lpstr>
      <vt:lpstr>Architecture technique : les QR codes</vt:lpstr>
      <vt:lpstr>Architecture technique : les QR codes</vt:lpstr>
      <vt:lpstr>Architecture technique : les QR codes</vt:lpstr>
      <vt:lpstr>Architecture technique : Géolocalisation</vt:lpstr>
      <vt:lpstr>Architecture technique : Agorae</vt:lpstr>
      <vt:lpstr>Architecture technique : CRM</vt:lpstr>
      <vt:lpstr>Architecture technique : Web sémantique</vt:lpstr>
      <vt:lpstr>Business Model</vt:lpstr>
      <vt:lpstr>Business Model - Environnement économique</vt:lpstr>
      <vt:lpstr>Business Model - revenus 1/2</vt:lpstr>
      <vt:lpstr>Business Model - revenus 2/2</vt:lpstr>
      <vt:lpstr>Business Model - fidélisation</vt:lpstr>
      <vt:lpstr>Conclusion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FlashmUTT</dc:title>
  <dc:creator>Amine Haloui</dc:creator>
  <cp:lastModifiedBy>Amine Haloui</cp:lastModifiedBy>
  <cp:revision>12</cp:revision>
  <dcterms:created xsi:type="dcterms:W3CDTF">2013-06-12T10:10:04Z</dcterms:created>
  <dcterms:modified xsi:type="dcterms:W3CDTF">2013-06-12T10:24:26Z</dcterms:modified>
</cp:coreProperties>
</file>

<file path=docProps/thumbnail.jpeg>
</file>